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D1164CC1-87D7-43BD-9877-D561AFC83021}">
          <p14:sldIdLst>
            <p14:sldId id="260"/>
          </p14:sldIdLst>
        </p14:section>
        <p14:section name="タイトルなしのセクション" id="{84C5A682-E7E1-4FC1-B7EB-83B37D45E9C7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9A4E4"/>
    <a:srgbClr val="FFCCFF"/>
    <a:srgbClr val="FF33CC"/>
    <a:srgbClr val="FF6600"/>
    <a:srgbClr val="0000FF"/>
    <a:srgbClr val="CCFFCC"/>
    <a:srgbClr val="FFCCCC"/>
    <a:srgbClr val="FFFF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3" autoAdjust="0"/>
    <p:restoredTop sz="94660"/>
  </p:normalViewPr>
  <p:slideViewPr>
    <p:cSldViewPr snapToGrid="0" showGuides="1">
      <p:cViewPr>
        <p:scale>
          <a:sx n="98" d="100"/>
          <a:sy n="98" d="100"/>
        </p:scale>
        <p:origin x="966" y="-7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64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7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19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23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55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96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78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34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0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85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1EAF2-75B2-48A6-A1EF-5EAB5110FC92}" type="datetimeFigureOut">
              <a:rPr kumimoji="1" lang="ja-JP" altLang="en-US" smtClean="0"/>
              <a:t>2015/6/8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071E8-E2A3-4553-AC6F-87902BEFF2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7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emf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2.emf"/><Relationship Id="rId7" Type="http://schemas.openxmlformats.org/officeDocument/2006/relationships/image" Target="../media/image1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2765481"/>
          </a:xfrm>
          <a:prstGeom prst="rect">
            <a:avLst/>
          </a:prstGeom>
          <a:ln>
            <a:noFill/>
          </a:ln>
          <a:effectLst>
            <a:softEdge rad="0"/>
          </a:effectLst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テキスト ボックス 4"/>
          <p:cNvSpPr txBox="1"/>
          <p:nvPr/>
        </p:nvSpPr>
        <p:spPr>
          <a:xfrm>
            <a:off x="580078" y="720139"/>
            <a:ext cx="56007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dirty="0" smtClean="0">
                <a:solidFill>
                  <a:schemeClr val="accent6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水無月市</a:t>
            </a:r>
            <a:endParaRPr kumimoji="1" lang="ja-JP" altLang="en-US" sz="6600" dirty="0">
              <a:solidFill>
                <a:schemeClr val="accent6">
                  <a:lumMod val="50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05646" y="405699"/>
            <a:ext cx="445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上田 道と川の駅 おとぎの里</a:t>
            </a:r>
            <a:endParaRPr kumimoji="1" lang="ja-JP" altLang="en-US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2428" y="1745233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－</a:t>
            </a:r>
            <a:r>
              <a:rPr lang="ja-JP" altLang="en-US" dirty="0" err="1" smtClean="0">
                <a:solidFill>
                  <a:schemeClr val="accent6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みなづ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きいち－</a:t>
            </a:r>
            <a:endParaRPr kumimoji="1" lang="ja-JP" altLang="en-US" dirty="0">
              <a:solidFill>
                <a:schemeClr val="accent6">
                  <a:lumMod val="50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06730" y="2186151"/>
            <a:ext cx="5402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６</a:t>
            </a:r>
            <a:r>
              <a:rPr kumimoji="1" lang="en-US" altLang="ja-JP" sz="2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kumimoji="1" lang="ja-JP" altLang="en-US" sz="2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１</a:t>
            </a:r>
            <a:r>
              <a:rPr kumimoji="1" lang="en-US" altLang="ja-JP" sz="2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3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</a:t>
            </a:r>
            <a:r>
              <a:rPr kumimoji="1" lang="en-US" altLang="ja-JP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SAT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</a:t>
            </a:r>
            <a:r>
              <a:rPr kumimoji="1" lang="ja-JP" altLang="en-US" sz="2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～６</a:t>
            </a:r>
            <a:r>
              <a:rPr kumimoji="1" lang="en-US" altLang="ja-JP" sz="2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kumimoji="1" lang="ja-JP" altLang="en-US" sz="2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</a:t>
            </a:r>
            <a:r>
              <a:rPr kumimoji="1" lang="en-US" altLang="ja-JP" sz="2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</a:t>
            </a:r>
            <a:r>
              <a:rPr kumimoji="1" lang="en-US" altLang="ja-JP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SUN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</a:t>
            </a:r>
            <a:endParaRPr kumimoji="1" lang="ja-JP" altLang="en-US" sz="1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3339" y="2801581"/>
            <a:ext cx="6728665" cy="1641850"/>
          </a:xfrm>
          <a:prstGeom prst="roundRect">
            <a:avLst>
              <a:gd name="adj" fmla="val 5472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6005" y="2716034"/>
            <a:ext cx="6096000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solidFill>
                  <a:schemeClr val="accent2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</a:t>
            </a:r>
            <a:r>
              <a:rPr kumimoji="1" lang="ja-JP" altLang="en-US" sz="3200" dirty="0" smtClean="0">
                <a:solidFill>
                  <a:schemeClr val="accent2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全国大陶器市」 </a:t>
            </a:r>
            <a:r>
              <a:rPr kumimoji="1" lang="en-US" altLang="ja-JP" sz="2000" dirty="0" smtClean="0">
                <a:solidFill>
                  <a:schemeClr val="accent2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 </a:t>
            </a:r>
            <a:r>
              <a:rPr kumimoji="1" lang="ja-JP" altLang="en-US" sz="2000" dirty="0" smtClean="0">
                <a:solidFill>
                  <a:schemeClr val="accent2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上田 道と川の駅</a:t>
            </a:r>
            <a:endParaRPr kumimoji="1" lang="ja-JP" altLang="en-US" sz="2000" dirty="0">
              <a:solidFill>
                <a:schemeClr val="accent2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74494" y="3200209"/>
            <a:ext cx="3003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全国大陶器市振興会</a:t>
            </a:r>
            <a:endParaRPr kumimoji="1" lang="ja-JP" altLang="en-US" sz="1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150" y="3507003"/>
            <a:ext cx="584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開催日時： ６</a:t>
            </a:r>
            <a:r>
              <a:rPr kumimoji="1"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/13</a:t>
            </a:r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（土）～６</a:t>
            </a:r>
            <a:r>
              <a:rPr kumimoji="1"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/21</a:t>
            </a:r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（日）　１０：００～１７：３０</a:t>
            </a:r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150" y="3752556"/>
            <a:ext cx="584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開催場所： 芝生広場</a:t>
            </a:r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4790" y="3988254"/>
            <a:ext cx="547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全国各地から陶器が大集合！普段は手に入らない希少・貴重なものから</a:t>
            </a:r>
            <a:endParaRPr lang="en-US" altLang="ja-JP" sz="12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2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普段使いのものまで、約</a:t>
            </a:r>
            <a:r>
              <a:rPr lang="en-US" altLang="ja-JP" sz="12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</a:t>
            </a:r>
            <a:r>
              <a:rPr lang="ja-JP" altLang="en-US" sz="12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万点を展示即売！</a:t>
            </a:r>
            <a:endParaRPr kumimoji="1" lang="ja-JP" altLang="en-US" sz="1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3339" y="6894764"/>
            <a:ext cx="6728665" cy="2096247"/>
          </a:xfrm>
          <a:prstGeom prst="roundRect">
            <a:avLst>
              <a:gd name="adj" fmla="val 5472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30048" y="7214154"/>
            <a:ext cx="3327952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６</a:t>
            </a:r>
            <a:r>
              <a:rPr kumimoji="1" lang="ja-JP" altLang="en-US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kumimoji="1" lang="en-US" altLang="ja-JP" sz="24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12</a:t>
            </a:r>
            <a:r>
              <a:rPr kumimoji="1" lang="ja-JP" altLang="en-US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</a:t>
            </a:r>
            <a:r>
              <a:rPr kumimoji="1" lang="en-US" altLang="ja-JP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(</a:t>
            </a:r>
            <a:r>
              <a:rPr kumimoji="1" lang="ja-JP" altLang="en-US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金</a:t>
            </a:r>
            <a:r>
              <a:rPr kumimoji="1" lang="en-US" altLang="ja-JP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)  </a:t>
            </a:r>
            <a:r>
              <a:rPr kumimoji="1" lang="ja-JP" altLang="en-US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ＯＰＥＮ</a:t>
            </a:r>
            <a:endParaRPr kumimoji="1" lang="ja-JP" altLang="en-US" sz="2800" b="1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65513" y="6924202"/>
            <a:ext cx="32427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皆様のご期待にお応えして！　会員が力を合わせ</a:t>
            </a:r>
          </a:p>
          <a:p>
            <a:pPr algn="ctr"/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みんなで作った物販所！　</a:t>
            </a:r>
            <a:endParaRPr kumimoji="1" lang="ja-JP" altLang="en-US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0272" y="8248345"/>
            <a:ext cx="664338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上田道と川の駅の直売所は、平成</a:t>
            </a:r>
            <a:r>
              <a:rPr lang="en-US" altLang="ja-JP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23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７月　仮設テント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で始まりました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　平成</a:t>
            </a:r>
            <a:r>
              <a:rPr lang="en-US" altLang="ja-JP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25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5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月には、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地元女性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チームの頑張りが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実り「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食堂棟」が建設され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、テント物販所（直売所）は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食堂の隣に移設しました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　しかし平成</a:t>
            </a:r>
            <a:r>
              <a:rPr lang="en-US" altLang="ja-JP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26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年２月の大雪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で倒壊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して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しまい、その後は、軒下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や交流センターにて販売を続けて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まいりました。　この度、お客様の日頃のご愛顧と、温かくありがたい応援を頂き、ユニットハウスを並べただけの仮設ではありますが、会員の気持ちがこもった「</a:t>
            </a:r>
            <a:r>
              <a:rPr lang="ja-JP" altLang="en-US" sz="11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おとぎの里物販所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」を再建することができました。　</a:t>
            </a:r>
            <a:endParaRPr kumimoji="1" lang="ja-JP" altLang="en-US" sz="1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027" y="9255019"/>
            <a:ext cx="1589258" cy="663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28" y="9460079"/>
            <a:ext cx="1665513" cy="457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>
            <a:off x="-1713" y="9118600"/>
            <a:ext cx="32790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■お問い合わせは・・・</a:t>
            </a:r>
            <a:endParaRPr kumimoji="1" lang="ja-JP" altLang="en-US" sz="11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29001" y="9147729"/>
            <a:ext cx="3429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上田市小泉字塩田川原２５７５－２</a:t>
            </a:r>
            <a:endParaRPr kumimoji="1" lang="en-US" altLang="ja-JP" sz="105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ＴＥＬ：０２６８－７５－０５８７ </a:t>
            </a:r>
            <a:r>
              <a:rPr lang="en-US" altLang="ja-JP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 </a:t>
            </a:r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：０２６８－７５－０５８６</a:t>
            </a:r>
            <a:endParaRPr lang="en-US" altLang="ja-JP" sz="105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ホームページ</a:t>
            </a:r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 </a:t>
            </a:r>
            <a:r>
              <a:rPr lang="en-US" altLang="ja-JP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http</a:t>
            </a:r>
            <a:r>
              <a:rPr lang="en-US" altLang="ja-JP" sz="105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://www.otoginosato.jp</a:t>
            </a:r>
            <a:r>
              <a:rPr lang="en-US" altLang="ja-JP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</a:p>
          <a:p>
            <a:endParaRPr lang="en-US" altLang="ja-JP" sz="105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548063" y="9704388"/>
            <a:ext cx="1520758" cy="14390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おとぎの里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119688" y="9704388"/>
            <a:ext cx="421852" cy="14390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検索</a:t>
            </a:r>
            <a:endParaRPr kumimoji="1" lang="ja-JP" altLang="en-US" sz="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右矢印 27"/>
          <p:cNvSpPr/>
          <p:nvPr/>
        </p:nvSpPr>
        <p:spPr>
          <a:xfrm rot="12180166">
            <a:off x="5485688" y="9760122"/>
            <a:ext cx="259831" cy="111236"/>
          </a:xfrm>
          <a:prstGeom prst="rightArrow">
            <a:avLst>
              <a:gd name="adj1" fmla="val 50000"/>
              <a:gd name="adj2" fmla="val 157848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15061" y="8991011"/>
            <a:ext cx="6832692" cy="238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イベントは天候等の都合により中止、または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時間や内容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が変更になる場合がございます。</a:t>
            </a:r>
            <a:endParaRPr kumimoji="1" lang="ja-JP" altLang="en-US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7715" y="4530217"/>
            <a:ext cx="1709426" cy="2284678"/>
          </a:xfrm>
          <a:prstGeom prst="roundRect">
            <a:avLst>
              <a:gd name="adj" fmla="val 5472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42565" y="4514218"/>
            <a:ext cx="1758686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もったいな</a:t>
            </a:r>
            <a:r>
              <a:rPr lang="ja-JP" altLang="en-US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kumimoji="1" lang="ja-JP" altLang="en-US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市</a:t>
            </a:r>
            <a:endParaRPr kumimoji="1" lang="ja-JP" altLang="en-US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291" y="4841701"/>
            <a:ext cx="1665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開催日：水無月市期間中</a:t>
            </a:r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96298" y="5026250"/>
            <a:ext cx="1665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開催場所：物販施設</a:t>
            </a:r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090862" y="4539989"/>
            <a:ext cx="1691142" cy="2274905"/>
          </a:xfrm>
          <a:prstGeom prst="roundRect">
            <a:avLst>
              <a:gd name="adj" fmla="val 5472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134507" y="4932609"/>
            <a:ext cx="1665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開催日：</a:t>
            </a:r>
            <a:r>
              <a:rPr kumimoji="1"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6/13.14.20.21</a:t>
            </a:r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127509" y="5159841"/>
            <a:ext cx="1617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駅長さんの紙芝居。</a:t>
            </a:r>
          </a:p>
          <a:p>
            <a:pPr algn="ctr"/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子供たちにはお菓子の</a:t>
            </a:r>
          </a:p>
          <a:p>
            <a:pPr algn="ctr"/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プレゼントがあります。</a:t>
            </a:r>
            <a:endParaRPr kumimoji="1" lang="ja-JP" altLang="en-US" sz="1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872671" y="4530217"/>
            <a:ext cx="3117634" cy="2284678"/>
          </a:xfrm>
          <a:prstGeom prst="roundRect">
            <a:avLst>
              <a:gd name="adj" fmla="val 5472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898989" y="5972212"/>
            <a:ext cx="1631058" cy="861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殺陣サークル「眞」　</a:t>
            </a:r>
            <a:r>
              <a:rPr kumimoji="1" lang="ja-JP" altLang="en-US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演　武</a:t>
            </a:r>
          </a:p>
          <a:p>
            <a:pPr algn="ctr"/>
            <a:r>
              <a:rPr lang="en-US" altLang="ja-JP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3</a:t>
            </a:r>
            <a:r>
              <a:rPr lang="ja-JP" altLang="en-US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Ｄ</a:t>
            </a:r>
            <a:r>
              <a:rPr lang="ja-JP" altLang="en-US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紙芝居</a:t>
            </a:r>
            <a:endParaRPr kumimoji="1" lang="ja-JP" altLang="en-US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943864" y="5461824"/>
            <a:ext cx="30741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開催日：</a:t>
            </a:r>
            <a:r>
              <a:rPr kumimoji="1"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6/21</a:t>
            </a:r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（日）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１回目 １２時～　２回目 </a:t>
            </a:r>
            <a:r>
              <a:rPr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時～</a:t>
            </a:r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943864" y="5649822"/>
            <a:ext cx="30741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開催場所：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交流センター横 </a:t>
            </a:r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056238" y="4582367"/>
            <a:ext cx="179146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srgbClr val="FF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おとぎの里紙芝居</a:t>
            </a:r>
            <a:endParaRPr kumimoji="1" lang="ja-JP" altLang="en-US" sz="1600" dirty="0">
              <a:solidFill>
                <a:srgbClr val="FF00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535" y="3231784"/>
            <a:ext cx="1772453" cy="11816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4" name="テキスト ボックス 53"/>
          <p:cNvSpPr txBox="1"/>
          <p:nvPr/>
        </p:nvSpPr>
        <p:spPr>
          <a:xfrm>
            <a:off x="3176269" y="3732075"/>
            <a:ext cx="14038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最終日は１６時終了</a:t>
            </a:r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26" t="3624" r="26111" b="118"/>
          <a:stretch/>
        </p:blipFill>
        <p:spPr>
          <a:xfrm rot="16200000">
            <a:off x="5390999" y="5482635"/>
            <a:ext cx="1047827" cy="1565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8" y="5730848"/>
            <a:ext cx="1666970" cy="10931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9" name="テキスト ボックス 58"/>
          <p:cNvSpPr txBox="1"/>
          <p:nvPr/>
        </p:nvSpPr>
        <p:spPr>
          <a:xfrm rot="191351">
            <a:off x="4964414" y="4123838"/>
            <a:ext cx="51881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dirty="0" smtClean="0">
                <a:solidFill>
                  <a:schemeClr val="bg1"/>
                </a:solidFill>
              </a:rPr>
              <a:t>イメージ写真</a:t>
            </a:r>
            <a:endParaRPr kumimoji="1" lang="ja-JP" altLang="en-US" sz="4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0271" y="5228879"/>
            <a:ext cx="16815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大人気コーナー規模拡大！</a:t>
            </a:r>
            <a:r>
              <a:rPr kumimoji="1" lang="ja-JP" altLang="en-US" sz="1100" b="1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コーナー全品</a:t>
            </a:r>
          </a:p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２０％～</a:t>
            </a:r>
            <a:r>
              <a:rPr kumimoji="1" lang="en-US" altLang="ja-JP" sz="1200" b="1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50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％</a:t>
            </a:r>
            <a:r>
              <a:rPr lang="ja-JP" altLang="en-US" sz="12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ＯＦＦ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！</a:t>
            </a:r>
            <a:endParaRPr kumimoji="1" lang="ja-JP" altLang="en-US" sz="1000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9456" y="7076166"/>
            <a:ext cx="3295468" cy="748340"/>
          </a:xfrm>
          <a:prstGeom prst="rect">
            <a:avLst/>
          </a:prstGeom>
          <a:ln w="88900" cap="sq" cmpd="thickThin">
            <a:solidFill>
              <a:schemeClr val="accent4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6" name="テキスト ボックス 65"/>
          <p:cNvSpPr txBox="1"/>
          <p:nvPr/>
        </p:nvSpPr>
        <p:spPr>
          <a:xfrm>
            <a:off x="105669" y="7954280"/>
            <a:ext cx="6617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地元農産物、信州や上田のお土産、お楽しみ新コーナー等、皆様の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来店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を心よりお待ちしています。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531365" y="7669368"/>
            <a:ext cx="331633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もったいな</a:t>
            </a:r>
            <a:r>
              <a:rPr lang="ja-JP" altLang="en-US" sz="16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市同時開催</a:t>
            </a:r>
            <a:r>
              <a:rPr kumimoji="1" lang="ja-JP" altLang="en-US" sz="1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1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6/12</a:t>
            </a:r>
            <a:r>
              <a:rPr kumimoji="1" lang="ja-JP" altLang="en-US" sz="1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kumimoji="1" lang="en-US" altLang="ja-JP" sz="1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6/21</a:t>
            </a:r>
            <a:endParaRPr kumimoji="1" lang="ja-JP" altLang="en-US" sz="10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 rot="20686223">
            <a:off x="7689" y="2814049"/>
            <a:ext cx="1232547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今年も</a:t>
            </a:r>
          </a:p>
          <a:p>
            <a:pPr algn="ctr"/>
            <a:r>
              <a:rPr lang="ja-JP" altLang="en-US" sz="16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やってく</a:t>
            </a:r>
            <a:r>
              <a:rPr lang="ja-JP" altLang="en-US" sz="16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る</a:t>
            </a:r>
            <a:endParaRPr kumimoji="1" lang="ja-JP" altLang="en-US" sz="16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" name="AutoShape 6" descr="image1.JPG を表示しています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063" y="5703927"/>
            <a:ext cx="1367787" cy="102552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テキスト ボックス 56"/>
          <p:cNvSpPr txBox="1"/>
          <p:nvPr/>
        </p:nvSpPr>
        <p:spPr>
          <a:xfrm>
            <a:off x="1966524" y="4606637"/>
            <a:ext cx="2949325" cy="5078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0" lang="ja-JP" altLang="ja-JP" sz="150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" panose="020B0604020202020204" pitchFamily="34" charset="0"/>
              </a:rPr>
              <a:t>刀を通じて信州上田を盛り上げる！</a:t>
            </a:r>
            <a:endParaRPr kumimoji="0" lang="en-US" altLang="ja-JP" sz="1500" dirty="0" smtClean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Arial" panose="020B0604020202020204" pitchFamily="34" charset="0"/>
            </a:endParaRPr>
          </a:p>
          <a:p>
            <a:r>
              <a:rPr kumimoji="0" lang="ja-JP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ja-JP" altLang="en-US" sz="1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0" name="Rectangle 4"/>
          <p:cNvSpPr>
            <a:spLocks noChangeArrowheads="1"/>
          </p:cNvSpPr>
          <p:nvPr/>
        </p:nvSpPr>
        <p:spPr bwMode="auto">
          <a:xfrm>
            <a:off x="1883492" y="4863174"/>
            <a:ext cx="312457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徳川軍を少数で撃退した第一次上田合戦。</a:t>
            </a:r>
            <a:endParaRPr kumimoji="0" lang="en-US" altLang="ja-JP" sz="11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真田軍の活躍をを描いた紙芝居に、殺陣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（たて）</a:t>
            </a:r>
            <a:r>
              <a:rPr kumimoji="0" lang="ja-JP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を</a:t>
            </a:r>
            <a:endParaRPr kumimoji="0" lang="ja-JP" altLang="en-US" sz="11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随所に盛り込ん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だ</a:t>
            </a:r>
            <a:r>
              <a:rPr kumimoji="0" lang="ja-JP" altLang="ja-JP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kumimoji="0" lang="ja-JP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紙芝居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です</a:t>
            </a:r>
            <a:endParaRPr kumimoji="0" 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 rot="20686223">
            <a:off x="4830454" y="7321662"/>
            <a:ext cx="89776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９時半</a:t>
            </a:r>
            <a:endParaRPr kumimoji="1" lang="ja-JP" altLang="en-US" sz="16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943864" y="5885201"/>
            <a:ext cx="53229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た　　て</a:t>
            </a:r>
            <a:endParaRPr kumimoji="1" lang="ja-JP" altLang="en-US" sz="5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85960" y="5896043"/>
            <a:ext cx="41532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し　ん</a:t>
            </a:r>
            <a:endParaRPr kumimoji="1" lang="ja-JP" altLang="en-US" sz="5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5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795" y="2870145"/>
            <a:ext cx="1016646" cy="726176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powder"/>
        </p:spPr>
      </p:pic>
      <p:sp>
        <p:nvSpPr>
          <p:cNvPr id="11" name="テキスト ボックス 10"/>
          <p:cNvSpPr txBox="1"/>
          <p:nvPr/>
        </p:nvSpPr>
        <p:spPr>
          <a:xfrm>
            <a:off x="1146629" y="8580407"/>
            <a:ext cx="564709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「おとぎの里」には</a:t>
            </a: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農林</a:t>
            </a:r>
            <a:r>
              <a:rPr lang="ja-JP" altLang="en-US" sz="10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水産物、手芸品・工芸品の出品</a:t>
            </a: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や</a:t>
            </a:r>
            <a:r>
              <a:rPr lang="ja-JP" altLang="en-US" sz="10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料理</a:t>
            </a:r>
            <a:r>
              <a:rPr lang="ja-JP" altLang="en-US" sz="10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・加工</a:t>
            </a: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食品づくり、</a:t>
            </a:r>
            <a:endParaRPr lang="en-US" altLang="ja-JP" sz="105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ふるさと魅力</a:t>
            </a:r>
            <a:r>
              <a:rPr lang="ja-JP" altLang="en-US" sz="10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アップ活動、</a:t>
            </a: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イベント企画などの８つの部会があり、色々</a:t>
            </a:r>
            <a:r>
              <a:rPr lang="ja-JP" altLang="en-US" sz="10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な分野で参加出来ます</a:t>
            </a: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en-US" altLang="ja-JP" sz="105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上田 道</a:t>
            </a:r>
            <a:r>
              <a:rPr lang="ja-JP" altLang="en-US" sz="10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と川の駅の物語</a:t>
            </a: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を一緒に作（創・造）って</a:t>
            </a:r>
            <a:r>
              <a:rPr lang="ja-JP" altLang="en-US" sz="10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いきません</a:t>
            </a: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か？</a:t>
            </a:r>
            <a:endParaRPr lang="ja-JP" altLang="en-US" sz="10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3542" y="8563765"/>
            <a:ext cx="1146629" cy="59372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 員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募集中！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3542" y="8576266"/>
            <a:ext cx="6750177" cy="569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4237" y="9199153"/>
            <a:ext cx="317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上田 道と川の駅 </a:t>
            </a:r>
            <a:r>
              <a:rPr kumimoji="1" lang="ja-JP" altLang="en-US" sz="28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おとぎの里</a:t>
            </a:r>
            <a:endParaRPr kumimoji="1" lang="ja-JP" altLang="en-US" sz="2800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32446" y="9159306"/>
            <a:ext cx="21576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■お問い合わせは・・・</a:t>
            </a:r>
            <a:endParaRPr kumimoji="1" lang="ja-JP" altLang="en-US" sz="105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3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26" y="-16448"/>
            <a:ext cx="1657004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テキスト ボックス 32"/>
          <p:cNvSpPr txBox="1"/>
          <p:nvPr/>
        </p:nvSpPr>
        <p:spPr>
          <a:xfrm>
            <a:off x="3370938" y="133885"/>
            <a:ext cx="1569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だより</a:t>
            </a:r>
            <a:endParaRPr kumimoji="1" lang="ja-JP" altLang="en-US" sz="2800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78823" y="201787"/>
            <a:ext cx="259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2015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 </a:t>
            </a: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号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13" y="176214"/>
            <a:ext cx="1665513" cy="457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テキスト ボックス 35"/>
          <p:cNvSpPr txBox="1"/>
          <p:nvPr/>
        </p:nvSpPr>
        <p:spPr>
          <a:xfrm>
            <a:off x="2965552" y="596867"/>
            <a:ext cx="37838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制作／発行：上田 道と川の駅 おとぎの里</a:t>
            </a:r>
            <a:endParaRPr kumimoji="1" lang="ja-JP" altLang="en-US" sz="10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0" y="825219"/>
            <a:ext cx="6858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79302" y="3832357"/>
            <a:ext cx="2093518" cy="31242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てらこ</a:t>
            </a:r>
            <a:r>
              <a:rPr lang="ja-JP" altLang="en-US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部会 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0243" y="4180834"/>
            <a:ext cx="3366437" cy="191235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3486406" y="4323763"/>
            <a:ext cx="2093518" cy="312425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あとりえ部会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475890" y="4672715"/>
            <a:ext cx="3347353" cy="1409359"/>
          </a:xfrm>
          <a:prstGeom prst="rect">
            <a:avLst/>
          </a:prstGeom>
          <a:noFill/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/>
          <p:nvPr/>
        </p:nvSpPr>
        <p:spPr>
          <a:xfrm>
            <a:off x="2377082" y="6135240"/>
            <a:ext cx="2093518" cy="312425"/>
          </a:xfrm>
          <a:prstGeom prst="round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食品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部会</a:t>
            </a:r>
            <a:endParaRPr kumimoji="1"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2337165" y="6505087"/>
            <a:ext cx="2196000" cy="2000143"/>
          </a:xfrm>
          <a:prstGeom prst="rect">
            <a:avLst/>
          </a:prstGeom>
          <a:noFill/>
          <a:ln>
            <a:solidFill>
              <a:srgbClr val="FF33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角丸四角形 77"/>
          <p:cNvSpPr/>
          <p:nvPr/>
        </p:nvSpPr>
        <p:spPr>
          <a:xfrm>
            <a:off x="105688" y="6135240"/>
            <a:ext cx="2093518" cy="31242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安全・安心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部会</a:t>
            </a:r>
            <a:endParaRPr kumimoji="1"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2186" y="6505087"/>
            <a:ext cx="2196000" cy="2000143"/>
          </a:xfrm>
          <a:prstGeom prst="rect">
            <a:avLst/>
          </a:prstGeom>
          <a:noFill/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角丸四角形 46"/>
          <p:cNvSpPr/>
          <p:nvPr/>
        </p:nvSpPr>
        <p:spPr>
          <a:xfrm>
            <a:off x="3467152" y="918616"/>
            <a:ext cx="2093518" cy="31242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農林水産物部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 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463398" y="1265550"/>
            <a:ext cx="3345238" cy="301654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497559" y="1244675"/>
            <a:ext cx="3327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農林水産物部会は地域の農林水産業の振興と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地産地消</a:t>
            </a:r>
            <a:endParaRPr lang="en-US" altLang="ja-JP" sz="10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及び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里山・里川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の保全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活動を推進しています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</a:t>
            </a:r>
            <a:endParaRPr lang="en-US" altLang="ja-JP" sz="1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6006" y="4152117"/>
            <a:ext cx="3411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err="1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てらこや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部会は体験学習を通しての環境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教育、文化振興活動スポーツ振興活動を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推進しています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</a:t>
            </a:r>
            <a:endParaRPr lang="en-US" altLang="ja-JP" sz="1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450721" y="4709477"/>
            <a:ext cx="3327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あとりえ部会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は手芸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・工芸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の実演と体験、伝統技術の伝承、地域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の作品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展示、芸術・趣味の表現の活動をしています。</a:t>
            </a:r>
            <a:endParaRPr lang="en-US" altLang="ja-JP" sz="10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79302" y="920524"/>
            <a:ext cx="2093518" cy="312425"/>
          </a:xfrm>
          <a:prstGeom prst="round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あきな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部会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4672344" y="6135240"/>
            <a:ext cx="2093518" cy="31242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ふるさ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部会</a:t>
            </a:r>
            <a:endParaRPr kumimoji="1"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4617907" y="6505087"/>
            <a:ext cx="2196000" cy="200014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298700" y="6485051"/>
            <a:ext cx="229008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5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地域</a:t>
            </a:r>
            <a:r>
              <a:rPr lang="ja-JP" altLang="en-US" sz="95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の農林水産業の振興</a:t>
            </a:r>
            <a:r>
              <a:rPr lang="ja-JP" altLang="en-US" sz="95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と、</a:t>
            </a:r>
            <a:r>
              <a:rPr lang="ja-JP" altLang="en-US" sz="95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道</a:t>
            </a:r>
            <a:r>
              <a:rPr lang="ja-JP" altLang="en-US" sz="95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の駅を</a:t>
            </a:r>
          </a:p>
          <a:p>
            <a:pPr algn="ctr"/>
            <a:r>
              <a:rPr lang="ja-JP" altLang="en-US" sz="95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拠点</a:t>
            </a:r>
            <a:r>
              <a:rPr lang="ja-JP" altLang="en-US" sz="95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とした「</a:t>
            </a:r>
            <a:r>
              <a:rPr lang="ja-JP" altLang="en-US" sz="95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６次産業化」を進めています</a:t>
            </a:r>
            <a:r>
              <a:rPr lang="ja-JP" altLang="en-US" sz="95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</a:t>
            </a:r>
            <a:endParaRPr lang="en-US" altLang="ja-JP" sz="95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592507" y="6485051"/>
            <a:ext cx="2271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上田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道と川の駅や地域の魅力アップ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活動、環境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整備活動を行っています。</a:t>
            </a:r>
            <a:endParaRPr lang="en-US" altLang="ja-JP" sz="10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-12243" y="6485051"/>
            <a:ext cx="231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安全・安心部会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は地域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の防災・交通安全の推進と健康づくりの応援をしています。</a:t>
            </a:r>
            <a:endParaRPr lang="en-US" altLang="ja-JP" sz="10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60812" y="4699480"/>
            <a:ext cx="3261343" cy="645666"/>
          </a:xfrm>
          <a:prstGeom prst="roundRect">
            <a:avLst>
              <a:gd name="adj" fmla="val 11374"/>
            </a:avLst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  <a:r>
              <a:rPr kumimoji="1" lang="en-US" altLang="ja-JP" sz="1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/13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（土）</a:t>
            </a:r>
            <a:r>
              <a:rPr lang="ja-JP" altLang="en-US" sz="1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en-US" altLang="ja-JP" sz="1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</a:t>
            </a:r>
            <a:r>
              <a:rPr lang="ja-JP" altLang="en-US" sz="7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（日）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・２１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（土）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・２２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（日） </a:t>
            </a:r>
            <a:endParaRPr kumimoji="1" lang="en-US" altLang="ja-JP" sz="12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出演者募集中！</a:t>
            </a:r>
            <a:r>
              <a:rPr lang="ja-JP" altLang="en-US" sz="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簡単なルールがあります</a:t>
            </a:r>
            <a:endParaRPr lang="en-US" altLang="ja-JP" sz="5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初夏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のイベント「水無月市」の期間中！</a:t>
            </a:r>
            <a:endParaRPr kumimoji="1" lang="en-US" altLang="ja-JP" sz="8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多くのお客様の前で日頃の成果を表現しませんか？</a:t>
            </a:r>
            <a:endParaRPr kumimoji="1" lang="ja-JP" altLang="en-US" sz="8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3520145" y="1636716"/>
            <a:ext cx="3242290" cy="749060"/>
          </a:xfrm>
          <a:prstGeom prst="roundRect">
            <a:avLst>
              <a:gd name="adj" fmla="val 8114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2781" y="6821533"/>
            <a:ext cx="2197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「安全パトロール」</a:t>
            </a:r>
            <a:r>
              <a:rPr lang="ja-JP" altLang="en-US" sz="1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実施中！</a:t>
            </a:r>
            <a:endParaRPr kumimoji="1" lang="ja-JP" altLang="en-US" sz="12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554202" y="5131718"/>
            <a:ext cx="2283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上田道と川の駅では、年間を通じて　様々な作品展を開催しています。</a:t>
            </a:r>
            <a:endParaRPr lang="en-US" altLang="ja-JP" sz="9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41518" y="6841451"/>
            <a:ext cx="22817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地域の宝さがし</a:t>
            </a:r>
          </a:p>
          <a:p>
            <a:pPr algn="ctr"/>
            <a:r>
              <a:rPr lang="ja-JP" altLang="en-US" sz="1400" dirty="0" smtClean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オリエンテーリング　</a:t>
            </a:r>
            <a:r>
              <a:rPr lang="ja-JP" altLang="en-US" sz="1200" dirty="0" smtClean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開催中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3576638" y="9729788"/>
            <a:ext cx="1520758" cy="14390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おとぎの里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5148263" y="9729788"/>
            <a:ext cx="421852" cy="14390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検索</a:t>
            </a:r>
            <a:endParaRPr kumimoji="1" lang="ja-JP" altLang="en-US" sz="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6" name="右矢印 75"/>
          <p:cNvSpPr/>
          <p:nvPr/>
        </p:nvSpPr>
        <p:spPr>
          <a:xfrm rot="12180166">
            <a:off x="5514263" y="9766472"/>
            <a:ext cx="259831" cy="111236"/>
          </a:xfrm>
          <a:prstGeom prst="rightArrow">
            <a:avLst>
              <a:gd name="adj1" fmla="val 50000"/>
              <a:gd name="adj2" fmla="val 157848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9051" y="9658904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ＴＥＬ：０２６８－７５－０５８７ </a:t>
            </a:r>
            <a:r>
              <a:rPr lang="en-US" altLang="ja-JP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 </a:t>
            </a:r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：０２６８－７５－０５８６</a:t>
            </a:r>
            <a:endParaRPr lang="en-US" altLang="ja-JP" sz="105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5269971" y="591869"/>
            <a:ext cx="1564466" cy="21069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企画・プロモーション</a:t>
            </a:r>
            <a:r>
              <a:rPr kumimoji="1" lang="ja-JP" altLang="en-US" sz="1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部会 </a:t>
            </a:r>
            <a:endParaRPr kumimoji="1" lang="ja-JP" altLang="en-US"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32781" y="4435293"/>
            <a:ext cx="3344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「ストリートライブ」</a:t>
            </a:r>
            <a:r>
              <a:rPr lang="ja-JP" altLang="en-US" sz="1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随時できます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+mn-ea"/>
              </a:rPr>
              <a:t>（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+mn-ea"/>
              </a:rPr>
              <a:t>要申込）</a:t>
            </a:r>
            <a:endParaRPr kumimoji="1" lang="ja-JP" altLang="en-US" sz="1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299301" y="6902527"/>
            <a:ext cx="226395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</a:t>
            </a:r>
            <a:r>
              <a:rPr lang="ja-JP" altLang="en-US" sz="1100" dirty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調理実習室」を活用</a:t>
            </a:r>
            <a:r>
              <a:rPr lang="ja-JP" altLang="en-US" sz="1100" dirty="0" smtClean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した加工食品</a:t>
            </a:r>
          </a:p>
          <a:p>
            <a:r>
              <a:rPr lang="ja-JP" altLang="en-US" sz="1100" dirty="0" smtClean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づ</a:t>
            </a:r>
            <a:r>
              <a:rPr lang="ja-JP" altLang="en-US" sz="1100" dirty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くりの仲間</a:t>
            </a:r>
            <a:r>
              <a:rPr lang="ja-JP" altLang="en-US" sz="1100" dirty="0" smtClean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を募集</a:t>
            </a:r>
            <a:r>
              <a:rPr lang="ja-JP" altLang="en-US" sz="1100" dirty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しています</a:t>
            </a:r>
            <a:r>
              <a:rPr lang="ja-JP" altLang="en-US" sz="1100" dirty="0" smtClean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  <a:endParaRPr lang="en-US" altLang="ja-JP" sz="1000" dirty="0" smtClean="0">
              <a:solidFill>
                <a:srgbClr val="FF33CC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9" name="図 8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932" y="7345436"/>
            <a:ext cx="741526" cy="1117741"/>
          </a:xfrm>
          <a:prstGeom prst="rect">
            <a:avLst/>
          </a:prstGeom>
        </p:spPr>
      </p:pic>
      <p:sp>
        <p:nvSpPr>
          <p:cNvPr id="2" name="角丸四角形 1"/>
          <p:cNvSpPr/>
          <p:nvPr/>
        </p:nvSpPr>
        <p:spPr>
          <a:xfrm>
            <a:off x="3691392" y="5467257"/>
            <a:ext cx="2913742" cy="446051"/>
          </a:xfrm>
          <a:prstGeom prst="roundRect">
            <a:avLst/>
          </a:prstGeom>
          <a:solidFill>
            <a:srgbClr val="C9A4E4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ポーチ有旅の丘 </a:t>
            </a:r>
            <a:r>
              <a:rPr lang="ja-JP" altLang="en-US" b="1" dirty="0" smtClean="0"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作品</a:t>
            </a:r>
            <a:r>
              <a:rPr kumimoji="1" lang="ja-JP" altLang="en-US" b="1" dirty="0" smtClean="0"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展</a:t>
            </a:r>
            <a:endParaRPr kumimoji="1" lang="ja-JP" altLang="en-US" b="1" dirty="0">
              <a:solidFill>
                <a:schemeClr val="tx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06868" y="5833287"/>
            <a:ext cx="32017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交流センター内ギャラリーにて</a:t>
            </a:r>
            <a:r>
              <a:rPr lang="en-US" altLang="ja-JP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6/1</a:t>
            </a:r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6/21</a:t>
            </a:r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開催！</a:t>
            </a:r>
            <a:endParaRPr kumimoji="1" lang="ja-JP" altLang="en-US" sz="10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6884" y="7094611"/>
            <a:ext cx="222186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岩鼻眼下の道路は、半過公園の園路です。全区間徐行の徹底をお願いいたします。また、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川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の駅施設の無許可使用やゴミを散らかすなど、モラルやマナー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が低い利用者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が見受けられます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</a:t>
            </a:r>
          </a:p>
          <a:p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05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施設を快適</a:t>
            </a:r>
            <a:r>
              <a:rPr lang="ja-JP" altLang="en-US" sz="105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にご利用いただくために</a:t>
            </a:r>
            <a:r>
              <a:rPr lang="ja-JP" altLang="en-US" sz="105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、皆様</a:t>
            </a:r>
            <a:r>
              <a:rPr lang="ja-JP" altLang="en-US" sz="105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のご協力をお願いいたします</a:t>
            </a:r>
            <a:r>
              <a:rPr lang="ja-JP" altLang="en-US" sz="105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</a:t>
            </a:r>
            <a:endParaRPr kumimoji="1" lang="ja-JP" altLang="en-US" sz="1050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04352" y="2477614"/>
            <a:ext cx="3263329" cy="28944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おかげさまで大好評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r>
              <a:rPr lang="ja-JP" altLang="en-US" sz="1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農産物出品会員募集！</a:t>
            </a:r>
            <a:endParaRPr kumimoji="1" lang="ja-JP" altLang="en-US" sz="11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96" b="18611"/>
          <a:stretch/>
        </p:blipFill>
        <p:spPr>
          <a:xfrm>
            <a:off x="2489454" y="4750186"/>
            <a:ext cx="821269" cy="566192"/>
          </a:xfrm>
          <a:prstGeom prst="rect">
            <a:avLst/>
          </a:prstGeom>
        </p:spPr>
      </p:pic>
      <p:sp>
        <p:nvSpPr>
          <p:cNvPr id="90" name="テキスト ボックス 89"/>
          <p:cNvSpPr txBox="1"/>
          <p:nvPr/>
        </p:nvSpPr>
        <p:spPr>
          <a:xfrm>
            <a:off x="4582623" y="7253710"/>
            <a:ext cx="21954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エントリーカードを参考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に、地域の皆さんと整備した箇所を巡って頂きます。</a:t>
            </a:r>
          </a:p>
          <a:p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全ポイントを</a:t>
            </a:r>
          </a:p>
          <a:p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回って頂いた方</a:t>
            </a:r>
          </a:p>
          <a:p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に、ほんの気持</a:t>
            </a:r>
          </a:p>
          <a:p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のプレゼントを</a:t>
            </a:r>
          </a:p>
          <a:p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させて頂きます。</a:t>
            </a:r>
            <a:endParaRPr lang="en-US" altLang="ja-JP" sz="10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074456" y="7305810"/>
            <a:ext cx="1508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おやき、ケーキ、お菓子などなど、あなた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の得意なお料理を「道と川の駅」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で、作ったり、売ったりして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みませんか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？</a:t>
            </a:r>
            <a:endParaRPr lang="en-US" altLang="ja-JP" sz="10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ja-JP" altLang="en-US" sz="10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12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会員随時募集！</a:t>
            </a:r>
            <a:endParaRPr lang="en-US" altLang="ja-JP" sz="1200" b="1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401180" y="5141507"/>
            <a:ext cx="1307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今月のギャラリー　　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179" y="7702442"/>
            <a:ext cx="1271928" cy="760735"/>
          </a:xfrm>
          <a:prstGeom prst="rect">
            <a:avLst/>
          </a:prstGeom>
        </p:spPr>
      </p:pic>
      <p:sp>
        <p:nvSpPr>
          <p:cNvPr id="102" name="テキスト ボックス 101"/>
          <p:cNvSpPr txBox="1"/>
          <p:nvPr/>
        </p:nvSpPr>
        <p:spPr>
          <a:xfrm>
            <a:off x="3373935" y="1689882"/>
            <a:ext cx="3404181" cy="6924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生産者こだわりの加工品</a:t>
            </a:r>
          </a:p>
          <a:p>
            <a:r>
              <a:rPr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フレッシュジュースや</a:t>
            </a:r>
            <a:r>
              <a:rPr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ジャム等</a:t>
            </a:r>
          </a:p>
          <a:p>
            <a:r>
              <a:rPr lang="ja-JP" altLang="en-US" sz="11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物販所ＯＰＥＮ記念価格で提供します！</a:t>
            </a:r>
            <a:endParaRPr lang="ja-JP" altLang="en-US" sz="14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3525853" y="3341558"/>
            <a:ext cx="3350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6/13</a:t>
            </a:r>
            <a:r>
              <a:rPr lang="ja-JP" altLang="en-US" sz="1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（土</a:t>
            </a:r>
            <a:r>
              <a:rPr lang="ja-JP" altLang="en-US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 ８：００</a:t>
            </a:r>
            <a:r>
              <a:rPr lang="ja-JP" altLang="en-US" sz="1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</a:t>
            </a:r>
            <a:endParaRPr lang="en-US" altLang="ja-JP" sz="1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６月～１０月の第２土曜日は「朝市」を開催します。</a:t>
            </a:r>
            <a:r>
              <a:rPr lang="ja-JP" altLang="en-US" sz="11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lang="ja-JP" altLang="en-US" sz="11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現在上半過の</a:t>
            </a:r>
            <a:r>
              <a:rPr lang="ja-JP" altLang="en-US" sz="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「</a:t>
            </a:r>
            <a:r>
              <a:rPr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九日目地蔵（くんちめじぞう）」がまつられている場所では九日市という市場が</a:t>
            </a:r>
            <a:r>
              <a:rPr lang="ja-JP" altLang="en-US" sz="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開かれて</a:t>
            </a:r>
            <a:r>
              <a:rPr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いました。その歴史から上田道と川の駅の朝市を「</a:t>
            </a:r>
            <a:r>
              <a:rPr lang="ja-JP" altLang="en-US" sz="9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くんちめ</a:t>
            </a:r>
            <a:r>
              <a:rPr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市（九日目市）」としました。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493912" y="2758313"/>
            <a:ext cx="3336167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上田</a:t>
            </a: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道と川の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駅</a:t>
            </a:r>
            <a:r>
              <a:rPr lang="ja-JP" altLang="en-US" sz="105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 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朝 市</a:t>
            </a:r>
          </a:p>
          <a:p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</a:t>
            </a:r>
            <a:r>
              <a:rPr lang="ja-JP" altLang="en-US" sz="2000" dirty="0" err="1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くんちめ</a:t>
            </a:r>
            <a:r>
              <a:rPr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市</a:t>
            </a:r>
            <a:r>
              <a:rPr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（九日目市）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」</a:t>
            </a:r>
            <a:endParaRPr lang="ja-JP" altLang="en-US" sz="11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 rot="20971461">
            <a:off x="5505650" y="1656144"/>
            <a:ext cx="10208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みんな</a:t>
            </a:r>
          </a:p>
          <a:p>
            <a:pPr algn="ctr"/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来てくりや</a:t>
            </a:r>
            <a:r>
              <a:rPr kumimoji="1" lang="ja-JP" altLang="en-US" sz="1100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</a:t>
            </a:r>
            <a:endParaRPr kumimoji="1" lang="ja-JP" altLang="en-US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112193" y="1633276"/>
            <a:ext cx="16941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地域の女性チームが運営</a:t>
            </a:r>
            <a:endParaRPr lang="en-US" altLang="ja-JP" sz="11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8929" y="2777953"/>
            <a:ext cx="327487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水無月市 特売</a:t>
            </a:r>
            <a:r>
              <a:rPr lang="ja-JP" altLang="en-US" sz="2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「もったいない市」</a:t>
            </a:r>
          </a:p>
          <a:p>
            <a:pPr algn="ctr"/>
            <a:r>
              <a:rPr kumimoji="1" lang="ja-JP" altLang="en-US" sz="1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特設コーナー 　</a:t>
            </a:r>
            <a:r>
              <a:rPr lang="ja-JP" altLang="en-US" sz="1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全品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２０％～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50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％引き</a:t>
            </a:r>
          </a:p>
          <a:p>
            <a:pPr algn="ctr"/>
            <a:r>
              <a:rPr lang="ja-JP" altLang="en-US" sz="1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期間限定　</a:t>
            </a:r>
            <a:r>
              <a:rPr lang="en-US" altLang="ja-JP" sz="1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6/12</a:t>
            </a:r>
            <a:r>
              <a:rPr lang="ja-JP" altLang="en-US" sz="1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1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6/21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（時間９時～</a:t>
            </a:r>
            <a:r>
              <a:rPr lang="en-US" altLang="ja-JP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18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時）</a:t>
            </a:r>
            <a:endParaRPr kumimoji="1" lang="ja-JP" altLang="en-US" sz="1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220" y="1809188"/>
            <a:ext cx="1462935" cy="1012801"/>
          </a:xfrm>
          <a:prstGeom prst="rect">
            <a:avLst/>
          </a:prstGeom>
        </p:spPr>
      </p:pic>
      <p:sp>
        <p:nvSpPr>
          <p:cNvPr id="115" name="テキスト ボックス 114"/>
          <p:cNvSpPr txBox="1"/>
          <p:nvPr/>
        </p:nvSpPr>
        <p:spPr>
          <a:xfrm>
            <a:off x="172752" y="1879977"/>
            <a:ext cx="16089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お食事処</a:t>
            </a:r>
            <a:r>
              <a:rPr lang="en-US" altLang="ja-JP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岩 鼻</a:t>
            </a:r>
            <a:endParaRPr lang="ja-JP" altLang="en-US" sz="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98985" y="1245666"/>
            <a:ext cx="2865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あきない部会は飲食・物販の営業を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通してお客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様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へ</a:t>
            </a:r>
            <a:endParaRPr lang="en-US" altLang="ja-JP" sz="10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「</a:t>
            </a:r>
            <a:r>
              <a:rPr lang="ja-JP" altLang="en-US" sz="1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おもてなし」を提供しています</a:t>
            </a:r>
            <a:r>
              <a:rPr lang="ja-JP" altLang="en-US" sz="10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</a:t>
            </a:r>
            <a:endParaRPr lang="en-US" altLang="ja-JP" sz="1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40243" y="1267994"/>
            <a:ext cx="3360937" cy="2453088"/>
          </a:xfrm>
          <a:prstGeom prst="rect">
            <a:avLst/>
          </a:prstGeom>
          <a:noFill/>
          <a:ln>
            <a:solidFill>
              <a:srgbClr val="FF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948869" y="1816878"/>
            <a:ext cx="76085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い   わ 　　   ば  な</a:t>
            </a:r>
            <a:endParaRPr kumimoji="1" lang="ja-JP" altLang="en-US" sz="5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241781" y="2657556"/>
            <a:ext cx="568539" cy="151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角丸四角形 118"/>
          <p:cNvSpPr/>
          <p:nvPr/>
        </p:nvSpPr>
        <p:spPr>
          <a:xfrm>
            <a:off x="121700" y="1625186"/>
            <a:ext cx="3233343" cy="1104657"/>
          </a:xfrm>
          <a:prstGeom prst="roundRect">
            <a:avLst/>
          </a:prstGeom>
          <a:noFill/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368300" y="2200975"/>
            <a:ext cx="1995778" cy="578882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食堂スペース拡張</a:t>
            </a: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喫茶コーナー新設　</a:t>
            </a:r>
            <a:endParaRPr lang="ja-JP" altLang="en-US" sz="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995778" y="1820940"/>
            <a:ext cx="1078678" cy="1493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704231" y="1596370"/>
            <a:ext cx="1738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夏間近！</a:t>
            </a:r>
            <a:endParaRPr lang="en-US" altLang="ja-JP" sz="1100" dirty="0" smtClean="0">
              <a:solidFill>
                <a:srgbClr val="00B0F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「冷やしうどん」</a:t>
            </a:r>
            <a:r>
              <a:rPr lang="ja-JP" altLang="en-US" sz="1050" dirty="0" smtClean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始めました</a:t>
            </a:r>
            <a:endParaRPr lang="ja-JP" altLang="en-US" sz="100" dirty="0">
              <a:solidFill>
                <a:srgbClr val="00B0F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120211" y="2758987"/>
            <a:ext cx="3234711" cy="887600"/>
          </a:xfrm>
          <a:prstGeom prst="roundRect">
            <a:avLst/>
          </a:prstGeom>
          <a:noFill/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6006" y="5353764"/>
            <a:ext cx="3329533" cy="7283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真夏の音楽の祭典　</a:t>
            </a:r>
            <a:r>
              <a:rPr lang="ja-JP" altLang="en-US" sz="20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岩鼻ＪＡＭ</a:t>
            </a:r>
            <a:r>
              <a:rPr lang="ja-JP" altLang="en-US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出演者募集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８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８（土）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.9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（日）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両日１５時～２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応募締切　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6/15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（月）　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1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8/9</a:t>
            </a:r>
            <a:r>
              <a:rPr kumimoji="1" lang="ja-JP" altLang="en-US" sz="9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「里</a:t>
            </a:r>
            <a:r>
              <a:rPr lang="ja-JP" altLang="en-US" sz="1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の花火</a:t>
            </a:r>
            <a:r>
              <a:rPr lang="ja-JP" altLang="en-US" sz="1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（尺玉）</a:t>
            </a:r>
            <a:r>
              <a:rPr lang="ja-JP" altLang="en-US" sz="1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」</a:t>
            </a:r>
            <a:endParaRPr kumimoji="1" lang="ja-JP" altLang="en-US" sz="1200" dirty="0" smtClean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425757" y="9126834"/>
            <a:ext cx="34480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バス</a:t>
            </a:r>
            <a:r>
              <a:rPr lang="ja-JP" altLang="en-US" sz="1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停が新設され、ますます便利になりました！</a:t>
            </a:r>
            <a:endParaRPr lang="en-US" altLang="ja-JP" sz="1200" dirty="0" smtClean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千曲バス「県道川西線」（上田駅～下半過）のバス停が</a:t>
            </a:r>
            <a:endParaRPr lang="en-US" altLang="ja-JP" sz="105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新設されました！ぜひご利用ください。</a:t>
            </a:r>
            <a:endParaRPr lang="en-US" altLang="ja-JP" sz="105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8929" y="8181310"/>
            <a:ext cx="2197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施設をご利用される場合、事前のお申込をお願いしています。お申込みは道の駅まで。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1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5285</TotalTime>
  <Words>907</Words>
  <Application>Microsoft Office PowerPoint</Application>
  <PresentationFormat>A4 210 x 297 mm</PresentationFormat>
  <Paragraphs>133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HGPｺﾞｼｯｸM</vt:lpstr>
      <vt:lpstr>HGP創英ﾌﾟﾚｾﾞﾝｽEB</vt:lpstr>
      <vt:lpstr>HGP創英角ｺﾞｼｯｸUB</vt:lpstr>
      <vt:lpstr>HGP創英角ﾎﾟｯﾌﾟ体</vt:lpstr>
      <vt:lpstr>HGS創英角ﾎﾟｯﾌﾟ体</vt:lpstr>
      <vt:lpstr>HG丸ｺﾞｼｯｸM-PRO</vt:lpstr>
      <vt:lpstr>ＭＳ Ｐゴシック</vt:lpstr>
      <vt:lpstr>ＭＳ Ｐ明朝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otogi_2</dc:creator>
  <cp:lastModifiedBy>otogi_2</cp:lastModifiedBy>
  <cp:revision>230</cp:revision>
  <cp:lastPrinted>2015-06-02T10:11:48Z</cp:lastPrinted>
  <dcterms:created xsi:type="dcterms:W3CDTF">2014-02-09T03:41:57Z</dcterms:created>
  <dcterms:modified xsi:type="dcterms:W3CDTF">2015-06-08T01:40:33Z</dcterms:modified>
</cp:coreProperties>
</file>